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32DB-6BBA-5649-85C5-11BC3F15AD2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FA-930D-AB42-BE46-76BFD4D9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9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32DB-6BBA-5649-85C5-11BC3F15AD2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FA-930D-AB42-BE46-76BFD4D9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4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32DB-6BBA-5649-85C5-11BC3F15AD2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FA-930D-AB42-BE46-76BFD4D9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1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32DB-6BBA-5649-85C5-11BC3F15AD2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FA-930D-AB42-BE46-76BFD4D9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6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32DB-6BBA-5649-85C5-11BC3F15AD2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FA-930D-AB42-BE46-76BFD4D9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1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32DB-6BBA-5649-85C5-11BC3F15AD2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FA-930D-AB42-BE46-76BFD4D9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9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32DB-6BBA-5649-85C5-11BC3F15AD2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FA-930D-AB42-BE46-76BFD4D9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4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32DB-6BBA-5649-85C5-11BC3F15AD2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FA-930D-AB42-BE46-76BFD4D9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9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32DB-6BBA-5649-85C5-11BC3F15AD2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FA-930D-AB42-BE46-76BFD4D9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5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32DB-6BBA-5649-85C5-11BC3F15AD2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FA-930D-AB42-BE46-76BFD4D9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2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32DB-6BBA-5649-85C5-11BC3F15AD2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FA-930D-AB42-BE46-76BFD4D9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3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332DB-6BBA-5649-85C5-11BC3F15AD2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48FA-930D-AB42-BE46-76BFD4D9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SWH_SC_L02_R1167763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5867400" cy="417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DA0202"/>
                </a:solidFill>
              </a:rPr>
              <a:t>The Renaissance and Reformation  (1300–1650)</a:t>
            </a:r>
            <a:r>
              <a:rPr lang="en-US" sz="2400" dirty="0">
                <a:solidFill>
                  <a:srgbClr val="DA0202"/>
                </a:solidFill>
              </a:rPr>
              <a:t> </a:t>
            </a:r>
          </a:p>
          <a:p>
            <a:r>
              <a:rPr lang="en-US" sz="2400" b="1" dirty="0"/>
              <a:t>Lesson 2 </a:t>
            </a:r>
            <a:r>
              <a:rPr lang="en-US" sz="2400" dirty="0"/>
              <a:t>The Renaissance in Northern Europe </a:t>
            </a:r>
          </a:p>
        </p:txBody>
      </p:sp>
    </p:spTree>
    <p:extLst>
      <p:ext uri="{BB962C8B-B14F-4D97-AF65-F5344CB8AC3E}">
        <p14:creationId xmlns:p14="http://schemas.microsoft.com/office/powerpoint/2010/main" val="2972525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The Printing Revolution</a:t>
            </a:r>
          </a:p>
        </p:txBody>
      </p:sp>
      <p:pic>
        <p:nvPicPr>
          <p:cNvPr id="3" name="Picture 2" descr="HSWH_SC_L02_R1167751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64770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Johannes Gutenberg with the first printing press in 1450s Mainz, Germany</a:t>
            </a:r>
          </a:p>
        </p:txBody>
      </p:sp>
    </p:spTree>
    <p:extLst>
      <p:ext uri="{BB962C8B-B14F-4D97-AF65-F5344CB8AC3E}">
        <p14:creationId xmlns:p14="http://schemas.microsoft.com/office/powerpoint/2010/main" val="353594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Artists of the Northern Renaissance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/>
              <a:t>What Renaissance artistic theme appeared in the works of Van Eyck and Bruegel?</a:t>
            </a:r>
          </a:p>
          <a:p>
            <a:endParaRPr lang="en-US" sz="1600"/>
          </a:p>
          <a:p>
            <a:r>
              <a:rPr lang="en-US" sz="1600"/>
              <a:t>A.  the rise of the merchant class</a:t>
            </a:r>
          </a:p>
          <a:p>
            <a:r>
              <a:rPr lang="en-US" sz="1600"/>
              <a:t>B.  peasant life</a:t>
            </a:r>
          </a:p>
          <a:p>
            <a:r>
              <a:rPr lang="en-US" sz="1600"/>
              <a:t>C.  poverty in the cities</a:t>
            </a:r>
          </a:p>
          <a:p>
            <a:r>
              <a:rPr lang="en-US" sz="1600"/>
              <a:t>D.  religious scenes</a:t>
            </a:r>
          </a:p>
        </p:txBody>
      </p:sp>
    </p:spTree>
    <p:extLst>
      <p:ext uri="{BB962C8B-B14F-4D97-AF65-F5344CB8AC3E}">
        <p14:creationId xmlns:p14="http://schemas.microsoft.com/office/powerpoint/2010/main" val="2388136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Northern Renaissance Humanists and Writers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/>
              <a:t>What was a goal that the writers Erasmus, More, and Rabelais all had in common?</a:t>
            </a:r>
          </a:p>
          <a:p>
            <a:endParaRPr lang="en-US" sz="1600"/>
          </a:p>
          <a:p>
            <a:r>
              <a:rPr lang="en-US" sz="1600"/>
              <a:t>A.  telling comical tales</a:t>
            </a:r>
          </a:p>
          <a:p>
            <a:r>
              <a:rPr lang="en-US" sz="1600"/>
              <a:t>B.  translating biblical stories</a:t>
            </a:r>
          </a:p>
          <a:p>
            <a:r>
              <a:rPr lang="en-US" sz="1600"/>
              <a:t>C.  changing and reforming society</a:t>
            </a:r>
          </a:p>
          <a:p>
            <a:r>
              <a:rPr lang="en-US" sz="1600"/>
              <a:t>D.  abandoning old religions</a:t>
            </a:r>
          </a:p>
        </p:txBody>
      </p:sp>
    </p:spTree>
    <p:extLst>
      <p:ext uri="{BB962C8B-B14F-4D97-AF65-F5344CB8AC3E}">
        <p14:creationId xmlns:p14="http://schemas.microsoft.com/office/powerpoint/2010/main" val="1249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The Printing Revolution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/>
              <a:t>What was one impact of the printing revolution on European society?</a:t>
            </a:r>
          </a:p>
          <a:p>
            <a:endParaRPr lang="en-US" sz="1600"/>
          </a:p>
          <a:p>
            <a:r>
              <a:rPr lang="en-US" sz="1600"/>
              <a:t>A.  European readers learned classical languages as books became widely available.</a:t>
            </a:r>
          </a:p>
          <a:p>
            <a:r>
              <a:rPr lang="en-US" sz="1600"/>
              <a:t>B.  More people had access to knowledge because books became less expensive.</a:t>
            </a:r>
          </a:p>
          <a:p>
            <a:r>
              <a:rPr lang="en-US" sz="1600"/>
              <a:t>C.  Books were published in great numbers but were a luxury that only the wealthy could afford.</a:t>
            </a:r>
          </a:p>
          <a:p>
            <a:r>
              <a:rPr lang="en-US" sz="1600"/>
              <a:t>D.  The printing press made books more elegantly designed than in the past.</a:t>
            </a:r>
          </a:p>
        </p:txBody>
      </p:sp>
    </p:spTree>
    <p:extLst>
      <p:ext uri="{BB962C8B-B14F-4D97-AF65-F5344CB8AC3E}">
        <p14:creationId xmlns:p14="http://schemas.microsoft.com/office/powerpoint/2010/main" val="49882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9400" y="1524000"/>
            <a:ext cx="762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solidFill>
                  <a:srgbClr val="0072BC"/>
                </a:solidFill>
              </a:rPr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400" y="2032000"/>
            <a:ext cx="838835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Char char="•"/>
            </a:pPr>
            <a:r>
              <a:rPr lang="en-US" sz="2400" dirty="0"/>
              <a:t>Describe the themes that northern European artists, humanists, and writers explored.</a:t>
            </a:r>
          </a:p>
          <a:p>
            <a:pPr marL="342900" indent="-342900">
              <a:buChar char="•"/>
            </a:pPr>
            <a:r>
              <a:rPr lang="en-US" sz="2400" dirty="0"/>
              <a:t>Explain how the printing revolution shaped European society.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DA0202"/>
                </a:solidFill>
              </a:rPr>
              <a:t>The Renaissance and Reformation  (1300–1650)</a:t>
            </a:r>
            <a:r>
              <a:rPr lang="en-US" sz="2400" dirty="0">
                <a:solidFill>
                  <a:srgbClr val="DA0202"/>
                </a:solidFill>
              </a:rPr>
              <a:t> </a:t>
            </a:r>
          </a:p>
          <a:p>
            <a:r>
              <a:rPr lang="en-US" sz="2400" b="1" dirty="0"/>
              <a:t>Topic 4 Lesson 2 </a:t>
            </a:r>
            <a:r>
              <a:rPr lang="en-US" sz="2400" dirty="0"/>
              <a:t>The Renaissance in Northern Europe </a:t>
            </a:r>
          </a:p>
        </p:txBody>
      </p:sp>
    </p:spTree>
    <p:extLst>
      <p:ext uri="{BB962C8B-B14F-4D97-AF65-F5344CB8AC3E}">
        <p14:creationId xmlns:p14="http://schemas.microsoft.com/office/powerpoint/2010/main" val="23729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404167"/>
            <a:ext cx="867301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Artists of the Northern Renaissance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045001"/>
            <a:ext cx="8673010" cy="489364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Flemish Painters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Jan van Eyck portrayed townspeople as well as religious scenes using new techniques for oil painting that made them last for centuries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Pieter Bruegel painted lively scenes of peasant life, influencing later generations of Flemish artists</a:t>
            </a:r>
          </a:p>
          <a:p>
            <a:pPr algn="ctr"/>
            <a:r>
              <a:rPr lang="en-US" sz="2400" dirty="0"/>
              <a:t>Albrecht </a:t>
            </a:r>
            <a:r>
              <a:rPr lang="en-US" sz="2400" dirty="0" err="1"/>
              <a:t>Dürer</a:t>
            </a:r>
            <a:r>
              <a:rPr lang="en-US" sz="2400" dirty="0"/>
              <a:t>: A “German Leonardo”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German painter and printmaker, he traveled to Italy several times to study the works and techniques of Italian masters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used this information in his paintings, engravings, and prints, helping to bring the Ren to Northern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is called the German Leonardo because of his wide range of interests </a:t>
            </a:r>
          </a:p>
        </p:txBody>
      </p:sp>
    </p:spTree>
    <p:extLst>
      <p:ext uri="{BB962C8B-B14F-4D97-AF65-F5344CB8AC3E}">
        <p14:creationId xmlns:p14="http://schemas.microsoft.com/office/powerpoint/2010/main" val="220874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3335"/>
            <a:ext cx="842336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Artists of the Northern Renaissance</a:t>
            </a:r>
          </a:p>
        </p:txBody>
      </p:sp>
      <p:pic>
        <p:nvPicPr>
          <p:cNvPr id="3" name="Picture 2" descr="HSWH_SC_L02_R1167763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31520"/>
            <a:ext cx="8423366" cy="5364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6222637"/>
            <a:ext cx="852496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/>
              <a:t>Analyze Information Pieter Bruegel painted this scene of Flemish working life called The Harvesters in 1565. What are some Renaissance characteristics of this painting?</a:t>
            </a:r>
          </a:p>
        </p:txBody>
      </p:sp>
    </p:spTree>
    <p:extLst>
      <p:ext uri="{BB962C8B-B14F-4D97-AF65-F5344CB8AC3E}">
        <p14:creationId xmlns:p14="http://schemas.microsoft.com/office/powerpoint/2010/main" val="419785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485" y="269240"/>
            <a:ext cx="854238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2BC"/>
                </a:solidFill>
              </a:rPr>
              <a:t>Northern Renaissance Humanists and Writers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894442"/>
            <a:ext cx="8629469" cy="60016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Erasmus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Dutch humanist, becomes a priest in 1492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Produces a new Greek edition of the New Testament and an improved Latin translation of the Bible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calls for a translation of the Bible into the vernacular and for reform of the Catholic Church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Writes “In Praise of Folly” using humor to explore the ignorant immoral behavior of people</a:t>
            </a:r>
          </a:p>
          <a:p>
            <a:pPr algn="ctr"/>
            <a:r>
              <a:rPr lang="en-US" sz="2400" dirty="0"/>
              <a:t>Sir Thomas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English humanist who also pressed for social and economic reform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writes Utopia, an ideal society where men and women live in peace and harmony. Private property does not exist. Everyone is educated.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Today utopian is used to describe any ideal society with the implication that such a society is impractical  </a:t>
            </a:r>
          </a:p>
        </p:txBody>
      </p:sp>
    </p:spTree>
    <p:extLst>
      <p:ext uri="{BB962C8B-B14F-4D97-AF65-F5344CB8AC3E}">
        <p14:creationId xmlns:p14="http://schemas.microsoft.com/office/powerpoint/2010/main" val="11555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102941"/>
            <a:ext cx="860334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Northern Renaissance Humanists and Writers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562067"/>
            <a:ext cx="8673736" cy="66171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Rabelais’s Comic Masterpiece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French humanist who was a monk, physician, Greek scholar, and an author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wrote in French vernacular “</a:t>
            </a:r>
            <a:r>
              <a:rPr lang="en-US" sz="2400" dirty="0" err="1"/>
              <a:t>Gargantua</a:t>
            </a:r>
            <a:r>
              <a:rPr lang="en-US" sz="2400" dirty="0"/>
              <a:t> and Pantagruel” a story about travel and war but also discussing religion, education, and other serious subjects</a:t>
            </a:r>
          </a:p>
          <a:p>
            <a:pPr algn="ctr"/>
            <a:r>
              <a:rPr lang="en-US" sz="2400" dirty="0"/>
              <a:t>Shakespeare Explores Universal Themes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English poet and playwright, between 1590-1613 he writes 37 plays that are still being performed around the world.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writes comedies like A Midsummer Night’s Dream about the joys and follies of young people in love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writes historical plays like Richard III chronicling the struggle between English kings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His tragedies show human beings being crushed by powerful forces or their own weakness. Examples include Romeo and Juliet and Macbeth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His work bring 1,700 new words into the English language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40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Northern Renaissance Humanists and Writers</a:t>
            </a:r>
          </a:p>
        </p:txBody>
      </p:sp>
      <p:pic>
        <p:nvPicPr>
          <p:cNvPr id="3" name="Picture 2" descr="HSWH_SC_L03_R1167789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804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Desiderius Erasmus was a Dutch priest and humanist scholar who was active during the Northern European Renaissance. He believed an individual's chief duties were to be open-minded and to show good will toward others.</a:t>
            </a:r>
          </a:p>
        </p:txBody>
      </p:sp>
    </p:spTree>
    <p:extLst>
      <p:ext uri="{BB962C8B-B14F-4D97-AF65-F5344CB8AC3E}">
        <p14:creationId xmlns:p14="http://schemas.microsoft.com/office/powerpoint/2010/main" val="191281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485" y="260531"/>
            <a:ext cx="861205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Printing Revolution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045001"/>
            <a:ext cx="8699136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The New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1456 Johannes Gutenberg in Germany printed the Christian Bible using a press with moveable type for the first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technology will move to Italy, the Netherlands, and England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Before the press there were a few thousands, by 1500 15 to 20 million, by the 1600’s between 150-200 million books</a:t>
            </a:r>
          </a:p>
          <a:p>
            <a:pPr algn="ctr"/>
            <a:r>
              <a:rPr lang="en-US" sz="2400" dirty="0"/>
              <a:t>The Impact of the Printed 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price of books went dramatically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More people learn to read and write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Educated Europeans are going to be exposed to new ideas that greatly expanded their horizons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printing press contributes to the religious turmoil that is going to engulf Europe in the 1500’s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Because Christians can read the Bible for themselves, reformers will be able to spread ideas faster to a larger audience </a:t>
            </a:r>
          </a:p>
        </p:txBody>
      </p:sp>
    </p:spTree>
    <p:extLst>
      <p:ext uri="{BB962C8B-B14F-4D97-AF65-F5344CB8AC3E}">
        <p14:creationId xmlns:p14="http://schemas.microsoft.com/office/powerpoint/2010/main" val="195192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The Printing Revolution</a:t>
            </a:r>
          </a:p>
        </p:txBody>
      </p:sp>
      <p:pic>
        <p:nvPicPr>
          <p:cNvPr id="3" name="Picture 2" descr="HSWH_SC_L02_A00217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105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Analyze Charts The chart shows the effects of the printing press in Europe. Is it likely or unlikely that in 1500, only the largest European capital cities had printing presses?</a:t>
            </a:r>
          </a:p>
        </p:txBody>
      </p:sp>
    </p:spTree>
    <p:extLst>
      <p:ext uri="{BB962C8B-B14F-4D97-AF65-F5344CB8AC3E}">
        <p14:creationId xmlns:p14="http://schemas.microsoft.com/office/powerpoint/2010/main" val="4207465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848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Blankman</dc:creator>
  <cp:lastModifiedBy>Pilamunga, Charles D.</cp:lastModifiedBy>
  <cp:revision>15</cp:revision>
  <dcterms:created xsi:type="dcterms:W3CDTF">2014-12-05T18:55:47Z</dcterms:created>
  <dcterms:modified xsi:type="dcterms:W3CDTF">2018-01-30T19:22:15Z</dcterms:modified>
</cp:coreProperties>
</file>